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696" r:id="rId3"/>
    <p:sldId id="630" r:id="rId5"/>
    <p:sldId id="1048" r:id="rId6"/>
    <p:sldId id="1054" r:id="rId7"/>
    <p:sldId id="270" r:id="rId8"/>
    <p:sldId id="1141" r:id="rId9"/>
    <p:sldId id="1142" r:id="rId10"/>
    <p:sldId id="1047" r:id="rId11"/>
    <p:sldId id="916" r:id="rId12"/>
  </p:sldIdLst>
  <p:sldSz cx="12192000" cy="6858000"/>
  <p:notesSz cx="6811645" cy="994537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2" userDrawn="1">
          <p15:clr>
            <a:srgbClr val="A4A3A4"/>
          </p15:clr>
        </p15:guide>
        <p15:guide id="2" pos="3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1F2"/>
    <a:srgbClr val="0066CC"/>
    <a:srgbClr val="00B0F0"/>
    <a:srgbClr val="0070C0"/>
    <a:srgbClr val="A3D6D9"/>
    <a:srgbClr val="004586"/>
    <a:srgbClr val="1C2948"/>
    <a:srgbClr val="FBBCA3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0" autoAdjust="0"/>
    <p:restoredTop sz="93673" autoAdjust="0"/>
  </p:normalViewPr>
  <p:slideViewPr>
    <p:cSldViewPr snapToGrid="0" showGuides="1">
      <p:cViewPr varScale="1">
        <p:scale>
          <a:sx n="61" d="100"/>
          <a:sy n="61" d="100"/>
        </p:scale>
        <p:origin x="396" y="52"/>
      </p:cViewPr>
      <p:guideLst>
        <p:guide orient="horz" pos="2242"/>
        <p:guide pos="38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4607A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45C75"/>
                </a:solidFill>
                <a:latin typeface="Constantia" panose="02030602050306030303"/>
                <a:cs typeface="Constantia" panose="02030602050306030303"/>
              </a:defRPr>
            </a:lvl1pPr>
          </a:lstStyle>
          <a:p>
            <a:pPr marL="38100">
              <a:lnSpc>
                <a:spcPts val="2385"/>
              </a:lnSpc>
            </a:pPr>
            <a:fld id="{81D60167-4931-47E6-BA6A-407CBD079E47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C6611-C4CB-4BA6-B035-A55273F2597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0EC5-1F68-43A4-8033-85A1E47CD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温大钟楼"/>
          <p:cNvPicPr>
            <a:picLocks noChangeAspect="1"/>
          </p:cNvPicPr>
          <p:nvPr/>
        </p:nvPicPr>
        <p:blipFill>
          <a:blip r:embed="rId1"/>
          <a:srcRect t="15490" b="23685"/>
          <a:stretch>
            <a:fillRect/>
          </a:stretch>
        </p:blipFill>
        <p:spPr>
          <a:xfrm>
            <a:off x="0" y="0"/>
            <a:ext cx="12192000" cy="300228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zh-CN" sz="4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PyTorch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入门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5"/>
    </mc:Choice>
    <mc:Fallback>
      <p:transition spd="slow" advTm="71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3007654" y="2178954"/>
            <a:ext cx="3857767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anose="020B0806030902050204" pitchFamily="34" charset="0"/>
              </a:defRPr>
            </a:lvl1pPr>
            <a:lvl2pPr marL="742950" indent="-285750">
              <a:defRPr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01    </a:t>
            </a:r>
            <a:r>
              <a:rPr lang="en-US" dirty="0"/>
              <a:t>PyTorch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3008630" y="2933065"/>
            <a:ext cx="45669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anose="020B0806030902050204" pitchFamily="34" charset="0"/>
              </a:defRPr>
            </a:lvl1pPr>
            <a:lvl2pPr marL="742950" indent="-285750">
              <a:defRPr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02    </a:t>
            </a:r>
            <a:r>
              <a:rPr lang="en-US" dirty="0"/>
              <a:t>PyTorch</a:t>
            </a:r>
            <a:r>
              <a:rPr lang="zh-CN" altLang="en-US" dirty="0"/>
              <a:t>基础操作</a:t>
            </a:r>
            <a:endParaRPr lang="zh-CN" altLang="en-US" dirty="0"/>
          </a:p>
        </p:txBody>
      </p:sp>
    </p:spTree>
  </p:cSld>
  <p:clrMapOvr>
    <a:masterClrMapping/>
  </p:clrMapOvr>
  <p:transition advTm="800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en-US" dirty="0">
                <a:solidFill>
                  <a:schemeClr val="tx1"/>
                </a:solidFill>
                <a:sym typeface="+mn-ea"/>
              </a:rPr>
              <a:t>PyTorch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简介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对角圆角矩形 6"/>
          <p:cNvSpPr/>
          <p:nvPr/>
        </p:nvSpPr>
        <p:spPr>
          <a:xfrm>
            <a:off x="2330373" y="2106295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3007654" y="2178954"/>
            <a:ext cx="3857767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anose="020B0806030902050204" pitchFamily="34" charset="0"/>
              </a:defRPr>
            </a:lvl1pPr>
            <a:lvl2pPr marL="742950" indent="-285750">
              <a:defRPr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01    </a:t>
            </a:r>
            <a:r>
              <a:rPr lang="en-US" dirty="0">
                <a:solidFill>
                  <a:schemeClr val="bg1"/>
                </a:solidFill>
              </a:rPr>
              <a:t>PyTorch</a:t>
            </a:r>
            <a:r>
              <a:rPr lang="zh-CN" altLang="en-US" dirty="0">
                <a:solidFill>
                  <a:schemeClr val="bg1"/>
                </a:solidFill>
              </a:rPr>
              <a:t>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3008630" y="2933065"/>
            <a:ext cx="45669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anose="020B0806030902050204" pitchFamily="34" charset="0"/>
              </a:defRPr>
            </a:lvl1pPr>
            <a:lvl2pPr marL="742950" indent="-285750">
              <a:defRPr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02    </a:t>
            </a:r>
            <a:r>
              <a:rPr lang="en-US" dirty="0"/>
              <a:t>PyTorch</a:t>
            </a:r>
            <a:r>
              <a:rPr lang="zh-CN" altLang="en-US" dirty="0"/>
              <a:t>基础操作</a:t>
            </a:r>
            <a:endParaRPr lang="zh-CN" altLang="en-US" dirty="0"/>
          </a:p>
        </p:txBody>
      </p:sp>
    </p:spTree>
  </p:cSld>
  <p:clrMapOvr>
    <a:masterClrMapping/>
  </p:clrMapOvr>
  <p:transition advTm="8005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张量的概念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828" y="1371494"/>
            <a:ext cx="1067915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1212"/>
                </a:solidFill>
                <a:cs typeface="Arial" panose="020B0604020202020204" pitchFamily="34" charset="0"/>
              </a:rPr>
              <a:t>Tensor</a:t>
            </a:r>
            <a:r>
              <a:rPr lang="zh-CN" altLang="en-US" sz="2800" b="1" dirty="0">
                <a:solidFill>
                  <a:srgbClr val="121212"/>
                </a:solidFill>
                <a:cs typeface="Arial" panose="020B0604020202020204" pitchFamily="34" charset="0"/>
              </a:rPr>
              <a:t>实际上就是一个多维数组（</a:t>
            </a:r>
            <a:r>
              <a:rPr lang="en-US" altLang="zh-CN" sz="2800" b="1" dirty="0">
                <a:solidFill>
                  <a:srgbClr val="121212"/>
                </a:solidFill>
                <a:cs typeface="Arial" panose="020B0604020202020204" pitchFamily="34" charset="0"/>
              </a:rPr>
              <a:t>multidimensional array</a:t>
            </a:r>
            <a:r>
              <a:rPr lang="zh-CN" altLang="en-US" sz="2800" b="1" dirty="0">
                <a:solidFill>
                  <a:srgbClr val="121212"/>
                </a:solidFill>
                <a:cs typeface="Arial" panose="020B0604020202020204" pitchFamily="34" charset="0"/>
              </a:rPr>
              <a:t>）</a:t>
            </a:r>
            <a:endParaRPr lang="zh-CN" altLang="en-US" sz="2800" dirty="0"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828" y="1988554"/>
            <a:ext cx="2880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1212"/>
                </a:solidFill>
                <a:cs typeface="Arial" panose="020B0604020202020204" pitchFamily="34" charset="0"/>
              </a:rPr>
              <a:t>0</a:t>
            </a:r>
            <a:r>
              <a:rPr lang="zh-CN" altLang="en-US" sz="2800" b="1" dirty="0">
                <a:solidFill>
                  <a:srgbClr val="121212"/>
                </a:solidFill>
                <a:cs typeface="Arial" panose="020B0604020202020204" pitchFamily="34" charset="0"/>
              </a:rPr>
              <a:t>阶张量（标量）</a:t>
            </a:r>
            <a:endParaRPr lang="zh-CN" altLang="en-US" sz="2800" dirty="0"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02830" y="1930506"/>
            <a:ext cx="2880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1212"/>
                </a:solidFill>
                <a:cs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rgbClr val="121212"/>
                </a:solidFill>
                <a:cs typeface="Arial" panose="020B0604020202020204" pitchFamily="34" charset="0"/>
              </a:rPr>
              <a:t>阶张量（向量）</a:t>
            </a:r>
            <a:endParaRPr lang="zh-CN" altLang="en-US" sz="2800" dirty="0"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828" y="3879789"/>
            <a:ext cx="2880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1212"/>
                </a:solidFill>
                <a:cs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srgbClr val="121212"/>
                </a:solidFill>
                <a:cs typeface="Arial" panose="020B0604020202020204" pitchFamily="34" charset="0"/>
              </a:rPr>
              <a:t>阶张量（矩阵）</a:t>
            </a:r>
            <a:endParaRPr lang="zh-CN" altLang="en-US" sz="2800" dirty="0"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15333" y="3893874"/>
            <a:ext cx="2880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1212"/>
                </a:solidFill>
                <a:cs typeface="Arial" panose="020B0604020202020204" pitchFamily="34" charset="0"/>
              </a:rPr>
              <a:t>大于等于</a:t>
            </a:r>
            <a:r>
              <a:rPr lang="en-US" altLang="zh-CN" sz="2800" b="1" dirty="0">
                <a:solidFill>
                  <a:srgbClr val="121212"/>
                </a:solidFill>
                <a:cs typeface="Arial" panose="020B0604020202020204" pitchFamily="34" charset="0"/>
              </a:rPr>
              <a:t>3</a:t>
            </a:r>
            <a:r>
              <a:rPr lang="zh-CN" altLang="en-US" sz="2800" b="1" dirty="0">
                <a:solidFill>
                  <a:srgbClr val="121212"/>
                </a:solidFill>
                <a:cs typeface="Arial" panose="020B0604020202020204" pitchFamily="34" charset="0"/>
              </a:rPr>
              <a:t>阶张量</a:t>
            </a:r>
            <a:endParaRPr lang="zh-CN" altLang="en-US" sz="2800" dirty="0"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25185" y="4523105"/>
            <a:ext cx="2256155" cy="1892300"/>
            <a:chOff x="9331" y="7123"/>
            <a:chExt cx="3553" cy="2980"/>
          </a:xfrm>
        </p:grpSpPr>
        <p:grpSp>
          <p:nvGrpSpPr>
            <p:cNvPr id="11" name="Google Shape;157;p21"/>
            <p:cNvGrpSpPr/>
            <p:nvPr/>
          </p:nvGrpSpPr>
          <p:grpSpPr>
            <a:xfrm>
              <a:off x="10104" y="7123"/>
              <a:ext cx="2781" cy="2513"/>
              <a:chOff x="6240000" y="821025"/>
              <a:chExt cx="2904000" cy="2668950"/>
            </a:xfrm>
          </p:grpSpPr>
          <p:sp>
            <p:nvSpPr>
              <p:cNvPr id="12" name="Google Shape;158;p21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13" name="Google Shape;159;p21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14" name="Google Shape;160;p21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15" name="Google Shape;161;p21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16" name="Google Shape;162;p21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17" name="Google Shape;163;p21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18" name="Google Shape;164;p21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19" name="Google Shape;165;p21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0" name="Google Shape;166;p21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1" name="Google Shape;167;p21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2" name="Google Shape;168;p21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3" name="Google Shape;169;p21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4" name="Google Shape;170;p21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5" name="Google Shape;171;p21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6" name="Google Shape;172;p21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73;p21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8" name="Google Shape;174;p21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29" name="Google Shape;175;p21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30" name="Google Shape;176;p21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31" name="Google Shape;177;p21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78;p21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33" name="Google Shape;179;p21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34" name="Google Shape;180;p21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35" name="Google Shape;181;p21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36" name="Google Shape;182;p21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  <p:sp>
            <p:nvSpPr>
              <p:cNvPr id="37" name="Google Shape;183;p21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oogle Shape;184;p21"/>
            <p:cNvGrpSpPr/>
            <p:nvPr/>
          </p:nvGrpSpPr>
          <p:grpSpPr>
            <a:xfrm>
              <a:off x="9751" y="7332"/>
              <a:ext cx="2781" cy="2513"/>
              <a:chOff x="5950075" y="854725"/>
              <a:chExt cx="2904000" cy="2668950"/>
            </a:xfrm>
          </p:grpSpPr>
          <p:sp>
            <p:nvSpPr>
              <p:cNvPr id="39" name="Google Shape;185;p21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0" name="Google Shape;186;p21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1" name="Google Shape;187;p21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2" name="Google Shape;188;p21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3" name="Google Shape;189;p21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4" name="Google Shape;190;p21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91;p21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6" name="Google Shape;192;p21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7" name="Google Shape;193;p21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8" name="Google Shape;194;p21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49" name="Google Shape;195;p21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0" name="Google Shape;196;p21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1" name="Google Shape;197;p21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2" name="Google Shape;198;p21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3" name="Google Shape;199;p21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4" name="Google Shape;200;p21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5" name="Google Shape;201;p21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6" name="Google Shape;202;p21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7" name="Google Shape;203;p21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8" name="Google Shape;204;p21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59" name="Google Shape;205;p21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60" name="Google Shape;206;p21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61" name="Google Shape;207;p21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62" name="Google Shape;208;p21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63" name="Google Shape;209;p21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64" name="Google Shape;210;p21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5" name="Google Shape;211;p21"/>
            <p:cNvGrpSpPr/>
            <p:nvPr/>
          </p:nvGrpSpPr>
          <p:grpSpPr>
            <a:xfrm>
              <a:off x="9331" y="7591"/>
              <a:ext cx="2781" cy="2513"/>
              <a:chOff x="2854300" y="1168125"/>
              <a:chExt cx="2904000" cy="2668950"/>
            </a:xfrm>
          </p:grpSpPr>
          <p:sp>
            <p:nvSpPr>
              <p:cNvPr id="66" name="Google Shape;212;p21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67" name="Google Shape;213;p21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68" name="Google Shape;214;p21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69" name="Google Shape;215;p21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0" name="Google Shape;216;p21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217;p21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2" name="Google Shape;218;p21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3" name="Google Shape;219;p21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4" name="Google Shape;220;p21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5" name="Google Shape;221;p21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222;p21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7" name="Google Shape;223;p21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8" name="Google Shape;224;p21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79" name="Google Shape;225;p21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0" name="Google Shape;226;p21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1" name="Google Shape;227;p21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2" name="Google Shape;228;p21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3" name="Google Shape;229;p21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4" name="Google Shape;230;p21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5" name="Google Shape;231;p21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6" name="Google Shape;232;p21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7" name="Google Shape;233;p21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8" name="Google Shape;234;p21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89" name="Google Shape;235;p21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90" name="Google Shape;236;p21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  <p:sp>
            <p:nvSpPr>
              <p:cNvPr id="91" name="Google Shape;237;p21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6" name="Google Shape;211;p21"/>
          <p:cNvGrpSpPr/>
          <p:nvPr/>
        </p:nvGrpSpPr>
        <p:grpSpPr>
          <a:xfrm>
            <a:off x="1215272" y="4608887"/>
            <a:ext cx="1765922" cy="1596032"/>
            <a:chOff x="2854300" y="1168125"/>
            <a:chExt cx="2904000" cy="2668950"/>
          </a:xfrm>
        </p:grpSpPr>
        <p:sp>
          <p:nvSpPr>
            <p:cNvPr id="147" name="Google Shape;212;p21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48" name="Google Shape;213;p21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49" name="Google Shape;214;p21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0" name="Google Shape;215;p21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1" name="Google Shape;216;p21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2" name="Google Shape;217;p21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3" name="Google Shape;218;p21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4" name="Google Shape;219;p21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5" name="Google Shape;220;p21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6" name="Google Shape;221;p21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7" name="Google Shape;222;p21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8" name="Google Shape;223;p21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59" name="Google Shape;224;p21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0" name="Google Shape;225;p21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1" name="Google Shape;226;p21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2" name="Google Shape;227;p21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3" name="Google Shape;228;p21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4" name="Google Shape;229;p21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5" name="Google Shape;230;p21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6" name="Google Shape;231;p21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7" name="Google Shape;232;p21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8" name="Google Shape;233;p21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69" name="Google Shape;234;p21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70" name="Google Shape;235;p21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71" name="Google Shape;236;p21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72" name="Google Shape;237;p21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85505" y="2134870"/>
            <a:ext cx="353060" cy="1596390"/>
            <a:chOff x="13363" y="3362"/>
            <a:chExt cx="556" cy="2514"/>
          </a:xfrm>
        </p:grpSpPr>
        <p:sp>
          <p:nvSpPr>
            <p:cNvPr id="175" name="Google Shape;213;p21"/>
            <p:cNvSpPr/>
            <p:nvPr/>
          </p:nvSpPr>
          <p:spPr>
            <a:xfrm flipH="1">
              <a:off x="13363" y="3362"/>
              <a:ext cx="556" cy="502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80" name="Google Shape;218;p21"/>
            <p:cNvSpPr/>
            <p:nvPr/>
          </p:nvSpPr>
          <p:spPr>
            <a:xfrm flipH="1">
              <a:off x="13363" y="3864"/>
              <a:ext cx="556" cy="502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85" name="Google Shape;223;p21"/>
            <p:cNvSpPr/>
            <p:nvPr/>
          </p:nvSpPr>
          <p:spPr>
            <a:xfrm flipH="1">
              <a:off x="13363" y="4367"/>
              <a:ext cx="556" cy="502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90" name="Google Shape;228;p21"/>
            <p:cNvSpPr/>
            <p:nvPr/>
          </p:nvSpPr>
          <p:spPr>
            <a:xfrm flipH="1">
              <a:off x="13363" y="4871"/>
              <a:ext cx="556" cy="502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  <p:sp>
          <p:nvSpPr>
            <p:cNvPr id="195" name="Google Shape;233;p21"/>
            <p:cNvSpPr/>
            <p:nvPr/>
          </p:nvSpPr>
          <p:spPr>
            <a:xfrm flipH="1">
              <a:off x="13363" y="5374"/>
              <a:ext cx="556" cy="502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Arial" panose="020B0604020202020204" pitchFamily="34" charset="0"/>
              </a:endParaRPr>
            </a:p>
          </p:txBody>
        </p:sp>
      </p:grpSp>
      <p:sp>
        <p:nvSpPr>
          <p:cNvPr id="200" name="Google Shape;213;p21"/>
          <p:cNvSpPr/>
          <p:nvPr/>
        </p:nvSpPr>
        <p:spPr>
          <a:xfrm flipH="1">
            <a:off x="2329202" y="3000887"/>
            <a:ext cx="353184" cy="318614"/>
          </a:xfrm>
          <a:prstGeom prst="rect">
            <a:avLst/>
          </a:prstGeom>
          <a:gradFill>
            <a:gsLst>
              <a:gs pos="0">
                <a:srgbClr val="E0EDBA"/>
              </a:gs>
              <a:gs pos="100000">
                <a:srgbClr val="DE87F1"/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cs typeface="Arial" panose="020B0604020202020204" pitchFamily="34" charset="0"/>
              </a:rPr>
              <a:t>1.2</a:t>
            </a:r>
            <a:endParaRPr lang="en-US" sz="9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8005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8773" y="1376326"/>
            <a:ext cx="8229600" cy="431800"/>
          </a:xfrm>
          <a:prstGeom prst="rect">
            <a:avLst/>
          </a:prstGeom>
          <a:noFill/>
          <a:ln w="9144">
            <a:solidFill>
              <a:srgbClr val="006FC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363855" indent="-273050">
              <a:spcBef>
                <a:spcPts val="250"/>
              </a:spcBef>
              <a:buClr>
                <a:schemeClr val="tx1"/>
              </a:buClr>
              <a:buSzPct val="94000"/>
              <a:buFont typeface="Wingdings 2" panose="05020102010507070707"/>
              <a:buChar char=""/>
              <a:tabLst>
                <a:tab pos="364490" algn="l"/>
              </a:tabLst>
            </a:pPr>
            <a:r>
              <a:rPr sz="2600" b="1" spc="-40" dirty="0">
                <a:latin typeface="Constantia" panose="02030602050306030303"/>
                <a:cs typeface="Constantia" panose="02030602050306030303"/>
              </a:rPr>
              <a:t>Pytorch与NumPy的异同</a:t>
            </a:r>
            <a:endParaRPr sz="2600" b="1" spc="-40" dirty="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spc="-40" dirty="0">
                <a:latin typeface="Constantia" panose="02030602050306030303"/>
                <a:cs typeface="Constantia" panose="02030602050306030303"/>
                <a:sym typeface="+mn-ea"/>
              </a:rPr>
              <a:t>Pytorch与NumPy的异同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551305" y="2270760"/>
          <a:ext cx="9135110" cy="3528060"/>
        </p:xfrm>
        <a:graphic>
          <a:graphicData uri="http://schemas.openxmlformats.org/drawingml/2006/table">
            <a:tbl>
              <a:tblPr/>
              <a:tblGrid>
                <a:gridCol w="3223260"/>
                <a:gridCol w="2778760"/>
                <a:gridCol w="3133090"/>
              </a:tblGrid>
              <a:tr h="396875">
                <a:tc>
                  <a:txBody>
                    <a:bodyPr/>
                    <a:p>
                      <a:pPr marL="59690" indent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类别</a:t>
                      </a:r>
                      <a:endParaRPr lang="zh-CN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Numpy</a:t>
                      </a:r>
                      <a:endParaRPr lang="en-US" altLang="zh-CN" sz="2000" b="1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PyTorch</a:t>
                      </a:r>
                      <a:endParaRPr lang="en-US" altLang="zh-CN" sz="2000" b="1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1790">
                <a:tc>
                  <a:txBody>
                    <a:bodyPr/>
                    <a:p>
                      <a:pPr marL="59690" indent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 b="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导入方式</a:t>
                      </a:r>
                      <a:endParaRPr lang="zh-CN" sz="2000" b="1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0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import numpy as np</a:t>
                      </a:r>
                      <a:endParaRPr lang="en-US" altLang="zh-CN" sz="20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0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import torch</a:t>
                      </a:r>
                      <a:endParaRPr lang="en-US" altLang="zh-CN" sz="20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0520">
                <a:tc>
                  <a:txBody>
                    <a:bodyPr/>
                    <a:p>
                      <a:pPr marL="59690" indent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数据类型</a:t>
                      </a:r>
                      <a:endParaRPr lang="zh-CN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0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nn.ndarray</a:t>
                      </a:r>
                      <a:endParaRPr lang="en-US" altLang="zh-CN" sz="20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2000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Tensor</a:t>
                      </a:r>
                      <a:endParaRPr lang="en-US" altLang="zh-CN" sz="20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7035">
                <a:tc>
                  <a:txBody>
                    <a:bodyPr/>
                    <a:p>
                      <a:pPr marL="59690" indent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多维数组</a:t>
                      </a:r>
                      <a:endParaRPr lang="zh-CN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</a:t>
                      </a:r>
                      <a:endParaRPr lang="zh-CN" sz="20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</a:t>
                      </a:r>
                      <a:endParaRPr lang="zh-CN" sz="20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2785">
                <a:tc>
                  <a:txBody>
                    <a:bodyPr/>
                    <a:p>
                      <a:pPr marL="59690" indent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切片、改变维度</a:t>
                      </a:r>
                      <a:r>
                        <a:rPr lang="zh-CN" sz="2000" b="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数学运算</a:t>
                      </a:r>
                      <a:endParaRPr lang="zh-CN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</a:t>
                      </a:r>
                      <a:endParaRPr lang="zh-CN" sz="20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</a:t>
                      </a:r>
                      <a:endParaRPr lang="zh-CN" sz="20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7900">
                <a:tc>
                  <a:txBody>
                    <a:bodyPr/>
                    <a:p>
                      <a:pPr marL="59690" indent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自动求导</a:t>
                      </a:r>
                      <a:endParaRPr lang="zh-CN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不支持</a:t>
                      </a:r>
                      <a:endParaRPr lang="zh-CN" sz="20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</a:t>
                      </a:r>
                      <a:endParaRPr lang="en-US" altLang="zh-CN" sz="2000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1155">
                <a:tc>
                  <a:txBody>
                    <a:bodyPr/>
                    <a:p>
                      <a:pPr marL="59690" indent="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Calibri" panose="020F0502020204030204"/>
                          <a:ea typeface="宋体" panose="02010600030101010101" pitchFamily="2" charset="-122"/>
                        </a:rPr>
                        <a:t>GPU</a:t>
                      </a:r>
                      <a:endParaRPr lang="en-US" altLang="zh-CN" sz="2000" b="1">
                        <a:solidFill>
                          <a:srgbClr val="000000"/>
                        </a:solidFill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不支持</a:t>
                      </a:r>
                      <a:endParaRPr lang="zh-CN" sz="20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59690" indent="0" algn="l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20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支持</a:t>
                      </a:r>
                      <a:endParaRPr lang="zh-CN" sz="20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890" marR="8890" marT="889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en-US" dirty="0">
                <a:sym typeface="+mn-ea"/>
              </a:rPr>
              <a:t>PyTorch</a:t>
            </a:r>
            <a:r>
              <a:rPr lang="zh-CN" altLang="en-US" dirty="0">
                <a:sym typeface="+mn-ea"/>
              </a:rPr>
              <a:t>基础操作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对角圆角矩形 6"/>
          <p:cNvSpPr/>
          <p:nvPr/>
        </p:nvSpPr>
        <p:spPr>
          <a:xfrm>
            <a:off x="2330373" y="2106295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3007654" y="2178954"/>
            <a:ext cx="3857767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anose="020B0806030902050204" pitchFamily="34" charset="0"/>
              </a:defRPr>
            </a:lvl1pPr>
            <a:lvl2pPr marL="742950" indent="-285750">
              <a:defRPr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01    </a:t>
            </a:r>
            <a:r>
              <a:rPr lang="en-US" dirty="0">
                <a:solidFill>
                  <a:schemeClr val="bg1"/>
                </a:solidFill>
              </a:rPr>
              <a:t>PyTorch</a:t>
            </a:r>
            <a:r>
              <a:rPr lang="zh-CN" altLang="en-US" dirty="0">
                <a:solidFill>
                  <a:schemeClr val="bg1"/>
                </a:solidFill>
              </a:rPr>
              <a:t>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3008630" y="2933065"/>
            <a:ext cx="45669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anose="020B0806030902050204" pitchFamily="34" charset="0"/>
              </a:defRPr>
            </a:lvl1pPr>
            <a:lvl2pPr marL="742950" indent="-285750">
              <a:defRPr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>
              <a:defRPr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02    </a:t>
            </a:r>
            <a:r>
              <a:rPr lang="en-US" dirty="0"/>
              <a:t>PyTorch</a:t>
            </a:r>
            <a:r>
              <a:rPr lang="zh-CN" altLang="en-US" dirty="0"/>
              <a:t>基础操作</a:t>
            </a:r>
            <a:endParaRPr lang="zh-CN" altLang="en-US" dirty="0"/>
          </a:p>
        </p:txBody>
      </p:sp>
    </p:spTree>
  </p:cSld>
  <p:clrMapOvr>
    <a:masterClrMapping/>
  </p:clrMapOvr>
  <p:transition advTm="8005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  <a:sym typeface="+mn-ea"/>
              </a:rPr>
              <a:t>2.</a:t>
            </a:r>
            <a:r>
              <a:rPr lang="en-US" dirty="0">
                <a:sym typeface="+mn-ea"/>
              </a:rPr>
              <a:t>PyTorch</a:t>
            </a:r>
            <a:r>
              <a:rPr lang="zh-CN" altLang="en-US" dirty="0">
                <a:sym typeface="+mn-ea"/>
              </a:rPr>
              <a:t>基础操作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8490" y="2884170"/>
            <a:ext cx="562356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dirty="0">
                <a:cs typeface="Arial" panose="020B0604020202020204" pitchFamily="34" charset="0"/>
              </a:rPr>
              <a:t>见</a:t>
            </a:r>
            <a:r>
              <a:rPr lang="en-US" altLang="zh-CN" sz="2800" dirty="0">
                <a:cs typeface="Arial" panose="020B0604020202020204" pitchFamily="34" charset="0"/>
              </a:rPr>
              <a:t>02-1.PyTorch</a:t>
            </a:r>
            <a:r>
              <a:rPr lang="zh-CN" altLang="en-US" sz="2800" dirty="0">
                <a:cs typeface="Arial" panose="020B0604020202020204" pitchFamily="34" charset="0"/>
              </a:rPr>
              <a:t>基础操作</a:t>
            </a:r>
            <a:r>
              <a:rPr lang="en-US" altLang="zh-CN" sz="2800" dirty="0">
                <a:cs typeface="Arial" panose="020B0604020202020204" pitchFamily="34" charset="0"/>
              </a:rPr>
              <a:t>.ipynb</a:t>
            </a:r>
            <a:r>
              <a:rPr lang="zh-CN" altLang="en-US" sz="2800" dirty="0">
                <a:cs typeface="Arial" panose="020B0604020202020204" pitchFamily="34" charset="0"/>
              </a:rPr>
              <a:t>。</a:t>
            </a:r>
            <a:endParaRPr lang="zh-CN" altLang="en-US" sz="28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8005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参考文献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8009" y="1922810"/>
            <a:ext cx="1066911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+mj-ea"/>
                <a:ea typeface="+mj-ea"/>
                <a:cs typeface="宋体" panose="02010600030101010101" pitchFamily="2" charset="-122"/>
              </a:rPr>
              <a:t>IAN GOODFELLOW</a:t>
            </a:r>
            <a:r>
              <a:rPr lang="zh-CN" altLang="zh-CN" kern="100" dirty="0">
                <a:latin typeface="+mj-ea"/>
                <a:ea typeface="+mj-ea"/>
                <a:cs typeface="宋体" panose="02010600030101010101" pitchFamily="2" charset="-122"/>
              </a:rPr>
              <a:t>等，《深度学习》</a:t>
            </a:r>
            <a:r>
              <a:rPr lang="zh-CN" altLang="en-US" kern="100" dirty="0">
                <a:latin typeface="+mj-ea"/>
                <a:ea typeface="+mj-ea"/>
                <a:cs typeface="宋体" panose="02010600030101010101" pitchFamily="2" charset="-122"/>
              </a:rPr>
              <a:t>，</a:t>
            </a:r>
            <a:r>
              <a:rPr lang="zh-CN" altLang="zh-CN" kern="100" dirty="0">
                <a:latin typeface="+mj-ea"/>
                <a:ea typeface="+mj-ea"/>
                <a:cs typeface="宋体" panose="02010600030101010101" pitchFamily="2" charset="-122"/>
              </a:rPr>
              <a:t>人民邮电出版社，</a:t>
            </a:r>
            <a:r>
              <a:rPr lang="en-US" altLang="zh-CN" kern="100" dirty="0">
                <a:latin typeface="+mj-ea"/>
                <a:ea typeface="+mj-ea"/>
                <a:cs typeface="宋体" panose="02010600030101010101" pitchFamily="2" charset="-122"/>
              </a:rPr>
              <a:t>2017</a:t>
            </a:r>
            <a:endParaRPr lang="en-US" altLang="zh-CN" kern="100" dirty="0">
              <a:latin typeface="+mj-ea"/>
              <a:ea typeface="+mj-ea"/>
              <a:cs typeface="宋体" panose="02010600030101010101" pitchFamily="2" charset="-122"/>
            </a:endParaRP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spc="-50" dirty="0">
                <a:latin typeface="+mj-ea"/>
                <a:ea typeface="+mj-ea"/>
              </a:rPr>
              <a:t>Andrew Ng</a:t>
            </a:r>
            <a:r>
              <a:rPr lang="zh-CN" altLang="en-US" kern="100" spc="-50" dirty="0">
                <a:latin typeface="+mj-ea"/>
                <a:ea typeface="+mj-ea"/>
              </a:rPr>
              <a:t>，</a:t>
            </a:r>
            <a:r>
              <a:rPr lang="en-US" altLang="zh-CN" kern="100" dirty="0">
                <a:latin typeface="+mj-ea"/>
                <a:ea typeface="+mj-ea"/>
                <a:cs typeface="宋体" panose="02010600030101010101" pitchFamily="2" charset="-122"/>
              </a:rPr>
              <a:t>http://www.deeplearning.ai</a:t>
            </a:r>
            <a:endParaRPr lang="en-US" altLang="zh-CN" kern="100" dirty="0">
              <a:latin typeface="+mj-ea"/>
              <a:ea typeface="+mj-ea"/>
              <a:cs typeface="宋体" panose="02010600030101010101" pitchFamily="2" charset="-122"/>
            </a:endParaRP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+mj-ea"/>
              </a:rPr>
              <a:t>Christopher M. Bishop, Pattern Recognition and Machine Learning, Springer-</a:t>
            </a:r>
            <a:r>
              <a:rPr lang="en-US" altLang="zh-CN" kern="100" dirty="0" err="1">
                <a:latin typeface="+mj-ea"/>
              </a:rPr>
              <a:t>Verlag</a:t>
            </a:r>
            <a:r>
              <a:rPr lang="en-US" altLang="zh-CN" kern="100" dirty="0">
                <a:latin typeface="+mj-ea"/>
              </a:rPr>
              <a:t>, 2006</a:t>
            </a:r>
            <a:endParaRPr lang="en-US" altLang="zh-CN" kern="100" dirty="0">
              <a:latin typeface="+mj-ea"/>
            </a:endParaRP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kern="100" dirty="0">
                <a:latin typeface="+mj-ea"/>
              </a:rPr>
              <a:t>李宏毅，</a:t>
            </a:r>
            <a:r>
              <a:rPr lang="en-US" altLang="zh-CN" kern="100" dirty="0">
                <a:latin typeface="+mj-ea"/>
              </a:rPr>
              <a:t>《</a:t>
            </a:r>
            <a:r>
              <a:rPr lang="zh-CN" altLang="en-US" kern="100" dirty="0">
                <a:latin typeface="+mj-ea"/>
              </a:rPr>
              <a:t>一天搞懂深度学习</a:t>
            </a:r>
            <a:r>
              <a:rPr lang="en-US" altLang="zh-CN" kern="100" dirty="0">
                <a:latin typeface="+mj-ea"/>
              </a:rPr>
              <a:t>》</a:t>
            </a:r>
            <a:endParaRPr lang="en-US" altLang="zh-CN" kern="100" dirty="0">
              <a:latin typeface="+mj-ea"/>
            </a:endParaRP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kern="100">
                <a:latin typeface="+mj-ea"/>
                <a:ea typeface="+mj-ea"/>
                <a:cs typeface="等线" panose="02010600030101010101" charset="-122"/>
              </a:rPr>
              <a:t>吴</a:t>
            </a:r>
            <a:r>
              <a:rPr lang="zh-CN" altLang="en-US" kern="100" dirty="0">
                <a:latin typeface="+mj-ea"/>
                <a:ea typeface="+mj-ea"/>
                <a:cs typeface="等线" panose="02010600030101010101" charset="-122"/>
              </a:rPr>
              <a:t>茂贵等，</a:t>
            </a:r>
            <a:r>
              <a:rPr lang="en-US" altLang="zh-CN" kern="100" dirty="0">
                <a:latin typeface="+mj-ea"/>
                <a:ea typeface="+mj-ea"/>
                <a:cs typeface="等线" panose="02010600030101010101" charset="-122"/>
              </a:rPr>
              <a:t>《Python</a:t>
            </a:r>
            <a:r>
              <a:rPr lang="zh-CN" altLang="en-US" kern="100" dirty="0">
                <a:latin typeface="+mj-ea"/>
                <a:ea typeface="+mj-ea"/>
                <a:cs typeface="等线" panose="02010600030101010101" charset="-122"/>
              </a:rPr>
              <a:t>深度学习基于</a:t>
            </a:r>
            <a:r>
              <a:rPr lang="en-US" altLang="zh-CN" kern="100" dirty="0" err="1">
                <a:latin typeface="+mj-ea"/>
                <a:ea typeface="+mj-ea"/>
                <a:cs typeface="等线" panose="02010600030101010101" charset="-122"/>
              </a:rPr>
              <a:t>PyTorch</a:t>
            </a:r>
            <a:r>
              <a:rPr lang="en-US" altLang="zh-CN" kern="100" dirty="0">
                <a:latin typeface="+mj-ea"/>
                <a:ea typeface="+mj-ea"/>
                <a:cs typeface="等线" panose="02010600030101010101" charset="-122"/>
              </a:rPr>
              <a:t>》</a:t>
            </a:r>
            <a:r>
              <a:rPr lang="zh-CN" altLang="en-US" kern="100" dirty="0">
                <a:latin typeface="+mj-ea"/>
                <a:ea typeface="+mj-ea"/>
                <a:cs typeface="等线" panose="02010600030101010101" charset="-122"/>
              </a:rPr>
              <a:t>，机械工业出版社，</a:t>
            </a:r>
            <a:r>
              <a:rPr lang="en-US" altLang="zh-CN" kern="100" dirty="0">
                <a:latin typeface="+mj-ea"/>
                <a:ea typeface="+mj-ea"/>
                <a:cs typeface="等线" panose="02010600030101010101" charset="-122"/>
              </a:rPr>
              <a:t>2020</a:t>
            </a:r>
            <a:endParaRPr lang="zh-CN" altLang="zh-CN" kern="100" dirty="0">
              <a:latin typeface="+mj-ea"/>
              <a:ea typeface="+mj-ea"/>
              <a:cs typeface="等线" panose="02010600030101010101" charset="-122"/>
            </a:endParaRPr>
          </a:p>
        </p:txBody>
      </p:sp>
    </p:spTree>
  </p:cSld>
  <p:clrMapOvr>
    <a:masterClrMapping/>
  </p:clrMapOvr>
  <p:transition advTm="800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11000">
                <a:schemeClr val="bg1"/>
              </a:gs>
              <a:gs pos="77000">
                <a:schemeClr val="bg1">
                  <a:alpha val="5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62"/>
          <p:cNvSpPr txBox="1">
            <a:spLocks noChangeArrowheads="1"/>
          </p:cNvSpPr>
          <p:nvPr/>
        </p:nvSpPr>
        <p:spPr bwMode="auto">
          <a:xfrm>
            <a:off x="4593216" y="2800765"/>
            <a:ext cx="3195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谢  谢！</a:t>
            </a:r>
            <a:endParaRPr lang="zh-CN" altLang="en-US" sz="6600" b="1" dirty="0">
              <a:solidFill>
                <a:srgbClr val="4B649F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19*277"/>
  <p:tag name="TABLE_ENDDRAG_RECT" val="122*178*719*277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WPS 演示</Application>
  <PresentationFormat>宽屏</PresentationFormat>
  <Paragraphs>94</Paragraphs>
  <Slides>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Microsoft JhengHei</vt:lpstr>
      <vt:lpstr>Constantia</vt:lpstr>
      <vt:lpstr>Impact</vt:lpstr>
      <vt:lpstr>等线</vt:lpstr>
      <vt:lpstr>Wingdings 2</vt:lpstr>
      <vt:lpstr>Cambria</vt:lpstr>
      <vt:lpstr>Times New Roman</vt:lpstr>
      <vt:lpstr>Consolas</vt:lpstr>
      <vt:lpstr>Cambria Math</vt:lpstr>
      <vt:lpstr>Calibri</vt:lpstr>
      <vt:lpstr>Arial Unicode MS</vt:lpstr>
      <vt:lpstr>默认设计模板</vt:lpstr>
      <vt:lpstr>PyTorch入门  </vt:lpstr>
      <vt:lpstr>本章目录</vt:lpstr>
      <vt:lpstr>1.Tensor张量</vt:lpstr>
      <vt:lpstr>Tensor张量的概念</vt:lpstr>
      <vt:lpstr>Pytorch与NumPy的异同</vt:lpstr>
      <vt:lpstr>1.PyTorch简介</vt:lpstr>
      <vt:lpstr>Tensor张量的概念</vt:lpstr>
      <vt:lpstr>参考文献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</dc:title>
  <dc:creator>黄海广</dc:creator>
  <cp:lastModifiedBy>廖远</cp:lastModifiedBy>
  <cp:revision>3128</cp:revision>
  <cp:lastPrinted>2018-06-09T17:02:00Z</cp:lastPrinted>
  <dcterms:created xsi:type="dcterms:W3CDTF">2016-05-18T20:32:00Z</dcterms:created>
  <dcterms:modified xsi:type="dcterms:W3CDTF">2025-09-04T14:52:27Z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F0B029A371CF40C695D470F1D3E81297_12</vt:lpwstr>
  </property>
</Properties>
</file>